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28" r:id="rId3"/>
    <p:sldId id="329" r:id="rId4"/>
    <p:sldId id="330" r:id="rId5"/>
    <p:sldId id="327" r:id="rId6"/>
    <p:sldId id="325" r:id="rId7"/>
    <p:sldId id="326" r:id="rId8"/>
    <p:sldId id="265" r:id="rId9"/>
    <p:sldId id="318" r:id="rId10"/>
    <p:sldId id="263" r:id="rId11"/>
    <p:sldId id="300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ja Matovic Miljanovic" initials="SMM" lastIdx="5" clrIdx="0"/>
  <p:cmAuthor id="2" name="DAVID WILKINSON" initials="DW" lastIdx="1" clrIdx="1"/>
  <p:cmAuthor id="3" name="Fischer, Judith GIZ" initials="FJG" lastIdx="2" clrIdx="2">
    <p:extLst>
      <p:ext uri="{19B8F6BF-5375-455C-9EA6-DF929625EA0E}">
        <p15:presenceInfo xmlns:p15="http://schemas.microsoft.com/office/powerpoint/2012/main" userId="S-1-5-21-3211005450-2565063988-1429816208-219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3" autoAdjust="0"/>
    <p:restoredTop sz="94343" autoAdjust="0"/>
  </p:normalViewPr>
  <p:slideViewPr>
    <p:cSldViewPr>
      <p:cViewPr varScale="1">
        <p:scale>
          <a:sx n="69" d="100"/>
          <a:sy n="69" d="100"/>
        </p:scale>
        <p:origin x="12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D9BE8-DBDA-46DB-8620-AF4F9868E5CB}" type="datetimeFigureOut">
              <a:rPr lang="en-GB" smtClean="0"/>
              <a:pPr/>
              <a:t>10/12/2019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B71C2-65C4-4C4E-8A4B-3B8A37BF84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000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2AB8B-3A24-4682-9A9F-780AF4EE07C4}" type="datetimeFigureOut">
              <a:rPr lang="en-US" smtClean="0"/>
              <a:pPr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22161-74A7-44F4-A9BB-293372302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2475"/>
            <a:ext cx="9144000" cy="1470025"/>
          </a:xfrm>
        </p:spPr>
        <p:txBody>
          <a:bodyPr/>
          <a:lstStyle/>
          <a:p>
            <a:r>
              <a:rPr lang="en-US" b="1" dirty="0"/>
              <a:t>G-CCM Presentation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24B7C9-985E-4C13-A475-8B1B9305CE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21864"/>
            <a:ext cx="1619242" cy="518531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46CF86B8-0676-469E-BE24-B6CB86053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2036"/>
            <a:ext cx="9144000" cy="990600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tx1"/>
                </a:solidFill>
              </a:rPr>
              <a:t>Governance Manual Revisions</a:t>
            </a:r>
          </a:p>
          <a:p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0DDD244-28F2-403A-BE7D-761D735E8C34}"/>
              </a:ext>
            </a:extLst>
          </p:cNvPr>
          <p:cNvSpPr txBox="1">
            <a:spLocks/>
          </p:cNvSpPr>
          <p:nvPr/>
        </p:nvSpPr>
        <p:spPr>
          <a:xfrm>
            <a:off x="0" y="2667000"/>
            <a:ext cx="9144000" cy="231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sz="2600" dirty="0">
                <a:solidFill>
                  <a:schemeClr val="tx1"/>
                </a:solidFill>
              </a:rPr>
              <a:t>Tim A. Clary and Sanja Matovic-Miljanovic</a:t>
            </a:r>
          </a:p>
          <a:p>
            <a:r>
              <a:rPr lang="en-US" sz="2400" dirty="0">
                <a:solidFill>
                  <a:schemeClr val="tx1"/>
                </a:solidFill>
              </a:rPr>
              <a:t>G-CCM Meeting</a:t>
            </a:r>
          </a:p>
          <a:p>
            <a:r>
              <a:rPr lang="en-US" sz="2200" dirty="0">
                <a:solidFill>
                  <a:schemeClr val="tx1"/>
                </a:solidFill>
              </a:rPr>
              <a:t>December 11, 2019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3" t="16292" b="23378"/>
          <a:stretch/>
        </p:blipFill>
        <p:spPr>
          <a:xfrm>
            <a:off x="3505200" y="5436316"/>
            <a:ext cx="2687901" cy="1289625"/>
          </a:xfrm>
          <a:prstGeom prst="rect">
            <a:avLst/>
          </a:prstGeom>
        </p:spPr>
      </p:pic>
      <p:pic>
        <p:nvPicPr>
          <p:cNvPr id="7" name="Grafik 10">
            <a:extLst>
              <a:ext uri="{FF2B5EF4-FFF2-40B4-BE49-F238E27FC236}">
                <a16:creationId xmlns:a16="http://schemas.microsoft.com/office/drawing/2014/main" id="{9E2DB019-F421-46C7-AD80-0B10B045C4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638800"/>
            <a:ext cx="2020250" cy="9112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990600"/>
            <a:ext cx="8915400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Q11</a:t>
            </a:r>
            <a:r>
              <a:rPr lang="en-US" sz="2000" dirty="0"/>
              <a:t>: Do civil society representatives attend G-CCM meetings regularly?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14, Yes = 14)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Q12: </a:t>
            </a:r>
            <a:r>
              <a:rPr lang="en-US" sz="2000" dirty="0"/>
              <a:t>On a scale of 1 to 10 (1= Of no use, 10 = Extremely useful), how meaningful is civil society’s participation in G-CCM meetings?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15, Average = 9.8, range = 9-10)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Q13: </a:t>
            </a:r>
            <a:r>
              <a:rPr lang="en-US" sz="2000" dirty="0"/>
              <a:t>Do you think G-CCM civil society representatives are providing appropriate and frequent feedback to constituents?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15, Yes = 14, No = 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Q14: </a:t>
            </a:r>
            <a:r>
              <a:rPr lang="en-US" sz="2000" dirty="0"/>
              <a:t>Do you think that the G-CCM and its sub-committees function according to their Terms of Reference and other governance documents?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15, Yes = 15)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Q15: </a:t>
            </a:r>
            <a:r>
              <a:rPr lang="en-US" sz="2000" dirty="0"/>
              <a:t>Have G-CCM members received specific training on leadership topics?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12, Yes = 8, No = 4)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Questions 11-15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Q16: </a:t>
            </a:r>
            <a:r>
              <a:rPr lang="en-US" sz="2400" dirty="0"/>
              <a:t>On a scale of 1 to 10 (1= Completely ineffective, 10 = Extremely effective), how well is the G-CCM Secretariat functioning?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(N = 15, Average = 9.7, range = 9-10)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Q17: </a:t>
            </a:r>
            <a:r>
              <a:rPr lang="en-US" sz="2400" dirty="0"/>
              <a:t>Are you receiving useful and frequent communications from the G-CCM?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(N = 15, Yes = 15)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Q18</a:t>
            </a:r>
            <a:r>
              <a:rPr lang="en-US" sz="2400" dirty="0"/>
              <a:t>: Do you think the G-CCM´s communication with relevant external stakeholders is adequate?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(N= 14, Yes = 13, No = 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Q19: </a:t>
            </a:r>
            <a:r>
              <a:rPr lang="en-US" sz="2400" dirty="0"/>
              <a:t>On a scale of 1 to 10 (1= Completely ineffective, 10 = Extremely effective), how well has the G-CCM been managing conflicts of interest?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(N  = 15, Average = 9.5, range = 8-10)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Q20</a:t>
            </a:r>
            <a:r>
              <a:rPr lang="en-US" sz="2400" dirty="0"/>
              <a:t>: Do you agree that G-CCM members are fully disclosing their real or perceived conflicts of interest?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(N = 15, Yes = 15)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31837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bg1"/>
                </a:solidFill>
              </a:rPr>
              <a:t>Questions 16-20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381000"/>
            <a:ext cx="90678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Thank you!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None/>
            </a:pPr>
            <a:r>
              <a:rPr lang="ka-GE" sz="4400" dirty="0"/>
              <a:t>გმადლობთ</a:t>
            </a:r>
            <a:endParaRPr lang="en-US" sz="44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Discussions / Questions</a:t>
            </a:r>
          </a:p>
          <a:p>
            <a:pPr algn="r">
              <a:buNone/>
            </a:pPr>
            <a:endParaRPr lang="en-US" sz="4400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en-US" sz="7300" dirty="0">
              <a:latin typeface="Comic Sans MS" pitchFamily="66" charset="0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665CDB-DC4E-49CD-AF6D-7690E065B1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124200"/>
            <a:ext cx="3963617" cy="3169448"/>
          </a:xfrm>
          <a:prstGeom prst="rect">
            <a:avLst/>
          </a:prstGeom>
          <a:solidFill>
            <a:schemeClr val="tx2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839200" cy="5867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Added to G-CCM’s mandate: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Approve reprogramming requests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Ensure linkages between the GF grants and other national health and development programs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G-CCM Composition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Added as a permanent member the Healthcare Committee of the Parliament of Georgia (within government sector)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Member terms are now three years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All members are expected to have an alternate except the Chair and Vice Chair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If a new bilateral or multilateral partner requests to join the G-CCM and that sector approves, it can do so without an (s)election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77724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Governance Manual revisions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96978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839200" cy="5638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Clarified that if both the regular and alternate G-CCM are in attendance at a G-CCM meeting, only the regular member has voting rights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If the G-CCM is unable to meet (quorum or other issue), members can vote electronically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If the OC Chair or other OC members are not able to provide an update on oversight, the G-CCM Secretariat may do so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The minutes of the G-CCM meetings may be approved electronically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The Chair and Vice Chair can be elected electronically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77724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Governance Manual revisions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94569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839200" cy="5638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600" dirty="0"/>
              <a:t>If the Chair or Vice Chair are not present to chair the G-CCM meeting, the PAAC Chair or OC Chair may do so. </a:t>
            </a:r>
            <a:endParaRPr lang="ka-GE" sz="260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600" smtClean="0"/>
              <a:t>The </a:t>
            </a:r>
            <a:r>
              <a:rPr lang="en-GB" sz="2600" dirty="0"/>
              <a:t>Chair will serve for a term of four years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600" dirty="0"/>
              <a:t>The Oversight Committee is responsible for overseeing the implementation of the CCM Transition Plan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600" dirty="0"/>
              <a:t>The PAAC has a role in the implementation of the G-CCM Transition Plan (as defined by the Transition Action Plan), as well as, in the development of NSPs and funding requests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600" dirty="0"/>
              <a:t>The Conflict of Interest Policy has been replaced by the </a:t>
            </a:r>
            <a:r>
              <a:rPr lang="en-US" sz="2600" dirty="0"/>
              <a:t>Georgia CCM Code of Conduct, Ethics, and Conflict of Interest Policy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GB" sz="24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GB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77724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Governance Manual revisions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4084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381000"/>
            <a:ext cx="90678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Thank you!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None/>
            </a:pPr>
            <a:r>
              <a:rPr lang="ka-GE" sz="4400" dirty="0"/>
              <a:t>გმადლობთ</a:t>
            </a:r>
            <a:endParaRPr lang="en-US" sz="44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Discussions / Questions</a:t>
            </a:r>
          </a:p>
          <a:p>
            <a:pPr algn="r">
              <a:buNone/>
            </a:pPr>
            <a:endParaRPr lang="en-US" sz="4400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en-US" sz="7300" dirty="0">
              <a:latin typeface="Comic Sans MS" pitchFamily="66" charset="0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665CDB-DC4E-49CD-AF6D-7690E065B1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124200"/>
            <a:ext cx="3963617" cy="3169448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90168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2475"/>
            <a:ext cx="9144000" cy="1470025"/>
          </a:xfrm>
        </p:spPr>
        <p:txBody>
          <a:bodyPr/>
          <a:lstStyle/>
          <a:p>
            <a:r>
              <a:rPr lang="en-US" b="1" dirty="0"/>
              <a:t>G-CCM Presentation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24B7C9-985E-4C13-A475-8B1B9305CE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21864"/>
            <a:ext cx="1619242" cy="518531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46CF86B8-0676-469E-BE24-B6CB86053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2036"/>
            <a:ext cx="9144000" cy="990600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tx1"/>
                </a:solidFill>
              </a:rPr>
              <a:t>Results of the Self-Assessment</a:t>
            </a:r>
          </a:p>
          <a:p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0DDD244-28F2-403A-BE7D-761D735E8C34}"/>
              </a:ext>
            </a:extLst>
          </p:cNvPr>
          <p:cNvSpPr txBox="1">
            <a:spLocks/>
          </p:cNvSpPr>
          <p:nvPr/>
        </p:nvSpPr>
        <p:spPr>
          <a:xfrm>
            <a:off x="0" y="2929590"/>
            <a:ext cx="9144000" cy="2328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Tim A. Clary and </a:t>
            </a:r>
            <a:r>
              <a:rPr lang="en-US" dirty="0" err="1">
                <a:solidFill>
                  <a:schemeClr val="tx1"/>
                </a:solidFill>
              </a:rPr>
              <a:t>Sanja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Matovic-Miljanovic</a:t>
            </a:r>
            <a:endParaRPr lang="en-US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G-CCM Meeting</a:t>
            </a:r>
          </a:p>
          <a:p>
            <a:r>
              <a:rPr lang="en-US" sz="2800" dirty="0">
                <a:solidFill>
                  <a:schemeClr val="tx1"/>
                </a:solidFill>
              </a:rPr>
              <a:t>December 11, 2019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3" t="16292" b="23378"/>
          <a:stretch/>
        </p:blipFill>
        <p:spPr>
          <a:xfrm>
            <a:off x="3657600" y="5436316"/>
            <a:ext cx="2687901" cy="1289625"/>
          </a:xfrm>
          <a:prstGeom prst="rect">
            <a:avLst/>
          </a:prstGeom>
        </p:spPr>
      </p:pic>
      <p:pic>
        <p:nvPicPr>
          <p:cNvPr id="7" name="Grafik 10">
            <a:extLst>
              <a:ext uri="{FF2B5EF4-FFF2-40B4-BE49-F238E27FC236}">
                <a16:creationId xmlns:a16="http://schemas.microsoft.com/office/drawing/2014/main" id="{04BF99B9-C757-4568-A123-08FA39F872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68" y="5715000"/>
            <a:ext cx="1851322" cy="83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224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52596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sz="2800" dirty="0"/>
              <a:t>Twenty quantitative questions based on the CCM Evolution baseline assessment tool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sz="2800" dirty="0"/>
              <a:t>One qualitative comment box (5 comments received)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sz="2800" dirty="0"/>
              <a:t>Distributed electronically on November 30, 2019 with a deadline of COB December 6, 2019 for responses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sz="2800" dirty="0"/>
              <a:t>Follow-up done by G-CCM Secretariat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sz="2800" dirty="0"/>
              <a:t>15 questionnaires received (52% response rate)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91440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Methods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6998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096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Q1</a:t>
            </a:r>
            <a:r>
              <a:rPr lang="en-US" sz="2000" dirty="0"/>
              <a:t>: On a scale of 1 to 10 (1 = completely ineffective, 10 = completely effective), how effective is the G-CCM's problem identification process? 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(N=15, Average = 8.9, range = 6-10)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Q2</a:t>
            </a:r>
            <a:r>
              <a:rPr lang="en-US" sz="2000" dirty="0"/>
              <a:t>: Do you believe the G-CCM is being proactive or reactive when conducting the oversight function? 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14, Yes = 13, No = 1)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Q3</a:t>
            </a:r>
            <a:r>
              <a:rPr lang="en-US" sz="2000" dirty="0"/>
              <a:t>: Do you agree that the G-CCM’s oversight function contributes to decisions on reprogramming based on findings of program evaluations or assessments? 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15, Yes = 14, No = 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Q4</a:t>
            </a:r>
            <a:r>
              <a:rPr lang="en-US" sz="2000" dirty="0"/>
              <a:t>: One a scale of 1 to 10 (1 = completely ineffective, 10 = completely effective), how effective to you believe the G-CCM Oversight Committee is in conducting its work?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14, Average = 8.7, range = 6-10)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Q5</a:t>
            </a:r>
            <a:r>
              <a:rPr lang="en-US" sz="2000" dirty="0"/>
              <a:t>: On a scale of 1 to 5 (1= Not active at all, 5 = Very active), how active is the G-CCM in resource mobilization? 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/>
              <a:t>(N = 15, Average = 3.9, range = 2-5)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endParaRPr lang="en-GB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62484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Questions 1-5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D033778-9E17-43D9-9A58-4262FCB1DB85}"/>
              </a:ext>
            </a:extLst>
          </p:cNvPr>
          <p:cNvSpPr txBox="1">
            <a:spLocks/>
          </p:cNvSpPr>
          <p:nvPr/>
        </p:nvSpPr>
        <p:spPr>
          <a:xfrm>
            <a:off x="0" y="-15240"/>
            <a:ext cx="9144000" cy="624840"/>
          </a:xfrm>
          <a:prstGeom prst="rect">
            <a:avLst/>
          </a:prstGeom>
          <a:solidFill>
            <a:srgbClr val="194B46"/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>
                <a:solidFill>
                  <a:schemeClr val="bg1"/>
                </a:solidFill>
              </a:rPr>
              <a:t>Questions 6-10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F014A04-3D54-46DF-BBB7-86A50FD5B6D4}"/>
              </a:ext>
            </a:extLst>
          </p:cNvPr>
          <p:cNvSpPr/>
          <p:nvPr/>
        </p:nvSpPr>
        <p:spPr>
          <a:xfrm>
            <a:off x="76200" y="733132"/>
            <a:ext cx="8991600" cy="6350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1" dirty="0">
                <a:ea typeface="Calibri" panose="020F0502020204030204" pitchFamily="34" charset="0"/>
              </a:rPr>
              <a:t>Q6</a:t>
            </a:r>
            <a:r>
              <a:rPr lang="en-US" sz="2000" dirty="0">
                <a:ea typeface="Calibri" panose="020F0502020204030204" pitchFamily="34" charset="0"/>
              </a:rPr>
              <a:t>: Do you think engagement with the government to secure co-financing is "on target"?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000" b="1" dirty="0">
                <a:ea typeface="Calibri" panose="020F0502020204030204" pitchFamily="34" charset="0"/>
              </a:rPr>
              <a:t>(N = 15, Yes = 14, No = 1)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Q7:  </a:t>
            </a:r>
            <a:r>
              <a:rPr lang="en-US" sz="2000" dirty="0"/>
              <a:t>Do you think that there overlaps between the G-CCM and other National Coordination Bodies?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(N = 15, No = 15)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Q8: </a:t>
            </a:r>
            <a:r>
              <a:rPr lang="en-US" sz="2000" dirty="0"/>
              <a:t>With how many other national health structures does the G-CCM have formal or informal linkages? (1 to More than 5)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(N = 8, More than 5 = 6, 5 = 2)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Q9: </a:t>
            </a:r>
            <a:r>
              <a:rPr lang="en-US" sz="2000" dirty="0"/>
              <a:t>On a scale of 1-10 (1= Not at all harmonized or coordinated, 10 = Completely harmonized and coordinated), how well does the G-CCM ensure that approaches are harmonized and coordinated with in-country aid modalities and strategies?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(N = 15, Average = 8.3, range = 3-10)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Q10: </a:t>
            </a:r>
            <a:r>
              <a:rPr lang="en-US" sz="2000" dirty="0"/>
              <a:t>Do you agree that the civil society engagement (quality / pertinence / usefulness) is satisfactory?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000" b="1" dirty="0"/>
              <a:t>(N = 15, Yes = 15)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9342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1085</Words>
  <Application>Microsoft Office PowerPoint</Application>
  <PresentationFormat>On-screen Show (4:3)</PresentationFormat>
  <Paragraphs>89</Paragraphs>
  <Slides>12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Office Theme</vt:lpstr>
      <vt:lpstr>G-CCM Presentation</vt:lpstr>
      <vt:lpstr>PowerPoint Presentation</vt:lpstr>
      <vt:lpstr>PowerPoint Presentation</vt:lpstr>
      <vt:lpstr>PowerPoint Presentation</vt:lpstr>
      <vt:lpstr>PowerPoint Presentation</vt:lpstr>
      <vt:lpstr>G-CCM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Fund CCM Evolution</dc:title>
  <dc:creator>DAVID WILKINSON</dc:creator>
  <cp:lastModifiedBy>Natia Khonelidze</cp:lastModifiedBy>
  <cp:revision>175</cp:revision>
  <dcterms:created xsi:type="dcterms:W3CDTF">2018-11-23T09:19:04Z</dcterms:created>
  <dcterms:modified xsi:type="dcterms:W3CDTF">2019-12-10T15:21:25Z</dcterms:modified>
</cp:coreProperties>
</file>